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84" r:id="rId3"/>
    <p:sldId id="320" r:id="rId4"/>
    <p:sldId id="295" r:id="rId5"/>
    <p:sldId id="355" r:id="rId6"/>
    <p:sldId id="363" r:id="rId7"/>
    <p:sldId id="389" r:id="rId8"/>
    <p:sldId id="360" r:id="rId9"/>
    <p:sldId id="364" r:id="rId10"/>
    <p:sldId id="362" r:id="rId11"/>
    <p:sldId id="357" r:id="rId12"/>
    <p:sldId id="358" r:id="rId13"/>
    <p:sldId id="365" r:id="rId14"/>
    <p:sldId id="366" r:id="rId15"/>
    <p:sldId id="383" r:id="rId16"/>
    <p:sldId id="367" r:id="rId17"/>
    <p:sldId id="368" r:id="rId18"/>
    <p:sldId id="371" r:id="rId19"/>
    <p:sldId id="377" r:id="rId20"/>
    <p:sldId id="375" r:id="rId21"/>
    <p:sldId id="378" r:id="rId22"/>
    <p:sldId id="379" r:id="rId23"/>
    <p:sldId id="380" r:id="rId24"/>
    <p:sldId id="384" r:id="rId25"/>
    <p:sldId id="385" r:id="rId26"/>
    <p:sldId id="386" r:id="rId27"/>
    <p:sldId id="388" r:id="rId28"/>
    <p:sldId id="278" r:id="rId29"/>
  </p:sldIdLst>
  <p:sldSz cx="9144000" cy="5143500" type="screen16x9"/>
  <p:notesSz cx="6888163" cy="10018713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Light" panose="00000400000000000000" pitchFamily="2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1" userDrawn="1">
          <p15:clr>
            <a:srgbClr val="A4A3A4"/>
          </p15:clr>
        </p15:guide>
        <p15:guide id="2" pos="11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96C900-556A-4268-AAD8-E6AF9BD83A6E}">
  <a:tblStyle styleId="{D396C900-556A-4268-AAD8-E6AF9BD83A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0" y="1008"/>
      </p:cViewPr>
      <p:guideLst>
        <p:guide orient="horz" pos="1801"/>
        <p:guide pos="1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75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101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460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73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110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532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940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486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176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19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48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355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398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764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269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835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6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188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ed75ccf_022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05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92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58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50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8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92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77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311367" y="452877"/>
            <a:ext cx="3587400" cy="283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lang="en-GB" noProof="0"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291663" y="794505"/>
            <a:ext cx="8615854" cy="37872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 lang="en-GB" noProof="0" dirty="0"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‹Nº›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307428" y="402700"/>
            <a:ext cx="4056422" cy="3918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307428" y="923435"/>
            <a:ext cx="4056422" cy="3678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49" y="923435"/>
            <a:ext cx="4056421" cy="3678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 dirty="0"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s-ES" sz="1800" dirty="0"/>
              <a:t>"Conectando los Objetivos de Desarrollo Sostenible con el cambio climático y la transición energética"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2351A-D80F-475F-850A-79F8A9AAF54E}"/>
              </a:ext>
            </a:extLst>
          </p:cNvPr>
          <p:cNvSpPr txBox="1"/>
          <p:nvPr/>
        </p:nvSpPr>
        <p:spPr>
          <a:xfrm>
            <a:off x="1987816" y="3113115"/>
            <a:ext cx="538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0" dirty="0" err="1">
                <a:solidFill>
                  <a:srgbClr val="202124"/>
                </a:solidFill>
                <a:effectLst/>
                <a:latin typeface="Google Sans"/>
              </a:rPr>
              <a:t>User</a:t>
            </a:r>
            <a:r>
              <a:rPr lang="es-ES" b="1" i="0" dirty="0">
                <a:solidFill>
                  <a:srgbClr val="202124"/>
                </a:solidFill>
                <a:effectLst/>
                <a:latin typeface="Google Sans"/>
              </a:rPr>
              <a:t> Case - </a:t>
            </a:r>
            <a:r>
              <a:rPr lang="es-ES" b="1" i="0" dirty="0" err="1">
                <a:solidFill>
                  <a:srgbClr val="202124"/>
                </a:solidFill>
                <a:effectLst/>
                <a:latin typeface="Google Sans"/>
              </a:rPr>
              <a:t>CapGemini</a:t>
            </a:r>
            <a:r>
              <a:rPr lang="es-ES" b="1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1" i="0" dirty="0" err="1">
                <a:solidFill>
                  <a:srgbClr val="202124"/>
                </a:solidFill>
                <a:effectLst/>
                <a:latin typeface="Google Sans"/>
              </a:rPr>
              <a:t>Engineering</a:t>
            </a:r>
            <a:endParaRPr lang="es-ES" b="1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E335F-88C9-433C-9DC2-6D11515E45E3}"/>
              </a:ext>
            </a:extLst>
          </p:cNvPr>
          <p:cNvSpPr txBox="1"/>
          <p:nvPr/>
        </p:nvSpPr>
        <p:spPr>
          <a:xfrm>
            <a:off x="6803984" y="4490844"/>
            <a:ext cx="2637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Autor: Miguel Chamochín</a:t>
            </a:r>
          </a:p>
          <a:p>
            <a:r>
              <a:rPr lang="en-GB" dirty="0" err="1"/>
              <a:t>Fecha</a:t>
            </a:r>
            <a:r>
              <a:rPr lang="en-GB" dirty="0"/>
              <a:t>: 05-05-2023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1997742" y="1991850"/>
            <a:ext cx="598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2.1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PREDICCIÓN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54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602762" y="1186755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Modelo Pipeline PCA k-Nearest Neighbors Classification:</a:t>
            </a:r>
            <a:endParaRPr lang="en-US" b="1" u="sng" dirty="0"/>
          </a:p>
          <a:p>
            <a:pPr lvl="1"/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Train Split 2021 Accuracy: 0.88</a:t>
            </a:r>
          </a:p>
          <a:p>
            <a:pPr lvl="1"/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Split 2021 Accuracy: 0.82</a:t>
            </a:r>
          </a:p>
          <a:p>
            <a:pPr lvl="1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	Test 2017 Accuracy: 0.77</a:t>
            </a:r>
          </a:p>
          <a:p>
            <a:pPr lvl="1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	Test 2018 Accuracy: 0.77</a:t>
            </a:r>
          </a:p>
          <a:p>
            <a:pPr lvl="1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	Test 2020 Accuracy: 0.77</a:t>
            </a:r>
            <a:endParaRPr lang="es-E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602762" y="796296"/>
            <a:ext cx="219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A.- CLASIFICACIÓN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085B3A-79F7-4125-B7B3-B1082E599E0F}"/>
              </a:ext>
            </a:extLst>
          </p:cNvPr>
          <p:cNvSpPr txBox="1"/>
          <p:nvPr/>
        </p:nvSpPr>
        <p:spPr>
          <a:xfrm>
            <a:off x="602763" y="3124081"/>
            <a:ext cx="8284062" cy="639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Existe </a:t>
            </a:r>
            <a:r>
              <a:rPr lang="es-E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evidencia empírica que sugiere que efectivamente…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“se puede alcanzar el cambio climático y la transición energética con los ODS</a:t>
            </a:r>
            <a:r>
              <a:rPr lang="es-E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345;p17">
            <a:extLst>
              <a:ext uri="{FF2B5EF4-FFF2-40B4-BE49-F238E27FC236}">
                <a16:creationId xmlns:a16="http://schemas.microsoft.com/office/drawing/2014/main" id="{D8D46A1E-0DB2-4B65-B98E-2C2AC07329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506" y="346070"/>
            <a:ext cx="8658194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¿Existen modelos predigan “cambio climático y transición energética” con ODS? (1/2)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56406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278506" y="346070"/>
            <a:ext cx="8658194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¿Existen modelos predigan “cambio climático y transición energética” con ODS? (2/2)</a:t>
            </a:r>
            <a:endParaRPr lang="es-ES" sz="16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478936" y="2357917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B.2.- Modelo Pipeline PCA DecissionTree Regression:</a:t>
            </a:r>
            <a:endParaRPr lang="en-US" b="1" u="sng" dirty="0"/>
          </a:p>
          <a:p>
            <a:pPr lvl="1"/>
            <a:r>
              <a:rPr lang="es-E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Train Split 2021 Coeficiente de determinación: 1.0</a:t>
            </a:r>
          </a:p>
          <a:p>
            <a:pPr lvl="1"/>
            <a:r>
              <a:rPr lang="es-E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Split 2021 Coeficiente de determinación: 0.9484216064860829</a:t>
            </a:r>
          </a:p>
          <a:p>
            <a:pPr lvl="1"/>
            <a:r>
              <a:rPr lang="es-E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2017 Coeficiente de determinación: 0.16880688640442043</a:t>
            </a:r>
          </a:p>
          <a:p>
            <a:pPr lvl="1"/>
            <a:r>
              <a:rPr lang="es-E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2018 Coeficiente de determinación: 0.15043052018990943</a:t>
            </a:r>
          </a:p>
          <a:p>
            <a:pPr lvl="1"/>
            <a:r>
              <a:rPr lang="es-E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2020 Coeficiente de determinación: 0.1906215686369176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478936" y="796296"/>
            <a:ext cx="181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B.- REGRESIÓN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9AA0FB-83E6-427C-A09B-F7116B04DE17}"/>
              </a:ext>
            </a:extLst>
          </p:cNvPr>
          <p:cNvSpPr txBox="1"/>
          <p:nvPr/>
        </p:nvSpPr>
        <p:spPr>
          <a:xfrm>
            <a:off x="478936" y="1104073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B.1.- Modelo Pipeline PCA RandomForest Regression</a:t>
            </a:r>
          </a:p>
          <a:p>
            <a:r>
              <a:rPr lang="es-ES" b="1" dirty="0"/>
              <a:t>	Train Split 2021 Coeficiente de determinación: 0.83</a:t>
            </a:r>
          </a:p>
          <a:p>
            <a:r>
              <a:rPr lang="es-ES" b="1" dirty="0"/>
              <a:t>	Test Split 2021 Coeficiente de determinación: 0.92</a:t>
            </a:r>
          </a:p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	Test 2017 Coeficiente de determinación: 0.79</a:t>
            </a:r>
          </a:p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	Test 2018 Coeficiente de determinación: 0.76</a:t>
            </a:r>
          </a:p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	Test 2020 Coeficiente de determinación: 0.78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3D28-6BFB-4097-BB27-16D75FB32633}"/>
              </a:ext>
            </a:extLst>
          </p:cNvPr>
          <p:cNvSpPr txBox="1"/>
          <p:nvPr/>
        </p:nvSpPr>
        <p:spPr>
          <a:xfrm>
            <a:off x="478936" y="3680041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B.3.- Modelo Pipeline PCA XGBRegressor Regression</a:t>
            </a:r>
          </a:p>
          <a:p>
            <a:r>
              <a:rPr lang="es-ES" b="1" dirty="0"/>
              <a:t>	Train Split 2021 Coeficiente de determinación: 0.98</a:t>
            </a:r>
          </a:p>
          <a:p>
            <a:r>
              <a:rPr lang="es-ES" b="1" dirty="0"/>
              <a:t>	Test Split 2021 Coeficiente de determinación: 0.91</a:t>
            </a:r>
          </a:p>
          <a:p>
            <a:r>
              <a:rPr lang="es-ES" dirty="0"/>
              <a:t>	Test 2017: Coeficiente de determinación : 0.18</a:t>
            </a:r>
          </a:p>
          <a:p>
            <a:r>
              <a:rPr lang="es-ES" dirty="0"/>
              <a:t>	Test 2018: Coeficiente de determinación: 0.16</a:t>
            </a:r>
          </a:p>
          <a:p>
            <a:r>
              <a:rPr lang="es-ES" dirty="0"/>
              <a:t>	Test 2020 Coeficiente de determinación: 0.22</a:t>
            </a:r>
          </a:p>
        </p:txBody>
      </p:sp>
    </p:spTree>
    <p:extLst>
      <p:ext uri="{BB962C8B-B14F-4D97-AF65-F5344CB8AC3E}">
        <p14:creationId xmlns:p14="http://schemas.microsoft.com/office/powerpoint/2010/main" val="79164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2118701"/>
            <a:ext cx="598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2.2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SEGMENTACIÓN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77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94C4B3A-3D05-4F94-A102-2E88C33D1A37}"/>
              </a:ext>
            </a:extLst>
          </p:cNvPr>
          <p:cNvSpPr/>
          <p:nvPr/>
        </p:nvSpPr>
        <p:spPr>
          <a:xfrm>
            <a:off x="0" y="641838"/>
            <a:ext cx="9144000" cy="450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48370" y="316805"/>
            <a:ext cx="8026308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/>
              <a:t>¿CUALES SON LOS ODS MAS RELEVANTES? </a:t>
            </a:r>
            <a:endParaRPr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4C0630-FACB-45FC-B120-6E5C33EE1C4E}"/>
              </a:ext>
            </a:extLst>
          </p:cNvPr>
          <p:cNvSpPr txBox="1"/>
          <p:nvPr/>
        </p:nvSpPr>
        <p:spPr>
          <a:xfrm>
            <a:off x="660284" y="760511"/>
            <a:ext cx="395038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Definición</a:t>
            </a:r>
            <a:r>
              <a:rPr lang="es-ES" dirty="0"/>
              <a:t>: países "</a:t>
            </a:r>
            <a:r>
              <a:rPr lang="es-ES" dirty="0" err="1"/>
              <a:t>wealthy</a:t>
            </a:r>
            <a:r>
              <a:rPr lang="es-ES" dirty="0"/>
              <a:t>" tienen mayor inversión en renovables (proxy aceptado “cambio climático transición energética”)</a:t>
            </a:r>
          </a:p>
          <a:p>
            <a:endParaRPr lang="es-ES" dirty="0"/>
          </a:p>
          <a:p>
            <a:r>
              <a:rPr lang="es-ES" dirty="0"/>
              <a:t>Con modelos “</a:t>
            </a:r>
            <a:r>
              <a:rPr lang="es-ES" b="1" dirty="0"/>
              <a:t>Modelos </a:t>
            </a:r>
            <a:r>
              <a:rPr lang="es-ES" b="1" dirty="0" err="1"/>
              <a:t>KMeans</a:t>
            </a:r>
            <a:r>
              <a:rPr lang="es-ES" b="1" dirty="0"/>
              <a:t> </a:t>
            </a:r>
            <a:r>
              <a:rPr lang="es-ES" b="1" dirty="0" err="1"/>
              <a:t>Clustering</a:t>
            </a:r>
            <a:r>
              <a:rPr lang="es-ES" b="1" dirty="0"/>
              <a:t>”.</a:t>
            </a:r>
            <a:endParaRPr lang="es-ES" dirty="0"/>
          </a:p>
          <a:p>
            <a:endParaRPr lang="es-ES" dirty="0"/>
          </a:p>
          <a:p>
            <a:r>
              <a:rPr lang="es-ES" b="1" dirty="0" err="1"/>
              <a:t>Clusters</a:t>
            </a:r>
            <a:r>
              <a:rPr lang="es-ES" b="1" dirty="0"/>
              <a:t> 1 y </a:t>
            </a:r>
            <a:r>
              <a:rPr lang="es-ES" b="1" dirty="0" err="1"/>
              <a:t>Cluster</a:t>
            </a:r>
            <a:r>
              <a:rPr lang="es-ES" b="1" dirty="0"/>
              <a:t> 0 </a:t>
            </a:r>
            <a:r>
              <a:rPr lang="es-ES" dirty="0"/>
              <a:t>presentan 43% y 54% de </a:t>
            </a:r>
            <a:r>
              <a:rPr lang="es-ES" dirty="0" err="1"/>
              <a:t>wealthy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.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Mas relevantes</a:t>
            </a:r>
            <a:r>
              <a:rPr lang="es-ES" dirty="0"/>
              <a:t>: 1 </a:t>
            </a:r>
            <a:r>
              <a:rPr lang="es-ES" dirty="0" err="1"/>
              <a:t>Quantile</a:t>
            </a:r>
            <a:r>
              <a:rPr lang="es-ES" dirty="0"/>
              <a:t> SDG1, SDG4, SDG7, SDG13, SDG3.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Menos Relevantes</a:t>
            </a:r>
            <a:r>
              <a:rPr lang="es-ES" dirty="0"/>
              <a:t>: 4 </a:t>
            </a:r>
            <a:r>
              <a:rPr lang="es-ES" dirty="0" err="1"/>
              <a:t>Quantile</a:t>
            </a:r>
            <a:r>
              <a:rPr lang="es-ES" dirty="0"/>
              <a:t> SDG14, SDG17, SDG12, SDG15.</a:t>
            </a:r>
          </a:p>
          <a:p>
            <a:endParaRPr lang="es-ES" dirty="0"/>
          </a:p>
          <a:p>
            <a:r>
              <a:rPr lang="es-ES" b="1" dirty="0" err="1"/>
              <a:t>Clusters</a:t>
            </a:r>
            <a:r>
              <a:rPr lang="es-ES" b="1" dirty="0"/>
              <a:t> 1, </a:t>
            </a:r>
            <a:r>
              <a:rPr lang="es-ES" b="1" dirty="0" err="1"/>
              <a:t>Cluster</a:t>
            </a:r>
            <a:r>
              <a:rPr lang="es-ES" b="1" dirty="0"/>
              <a:t> 2 y </a:t>
            </a:r>
            <a:r>
              <a:rPr lang="es-ES" b="1" dirty="0" err="1"/>
              <a:t>Cluster</a:t>
            </a:r>
            <a:r>
              <a:rPr lang="es-ES" b="1" dirty="0"/>
              <a:t> 2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Mas relevante: </a:t>
            </a:r>
            <a:r>
              <a:rPr lang="es-ES" dirty="0"/>
              <a:t>SDG4</a:t>
            </a:r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Menos relevante: </a:t>
            </a:r>
            <a:r>
              <a:rPr lang="es-ES" dirty="0"/>
              <a:t>SDG17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FD46FD7-CEF0-4DAB-BFEC-D64068D8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82" y="658138"/>
            <a:ext cx="4533333" cy="4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1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201562" y="162233"/>
            <a:ext cx="8849032" cy="2556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sz="1600" dirty="0"/>
              <a:t>¿Qué relación existe entre ODS vs cambio climático y transición energética? </a:t>
            </a:r>
            <a:endParaRPr sz="16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n 4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FBD9DE0F-FD5E-4901-9780-295BC55C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680"/>
            <a:ext cx="9144000" cy="45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3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65725" y="2615235"/>
            <a:ext cx="598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2.3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ANÁLISIS COEFICIENTES Y DIRECCIÓN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2074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602762" y="1319516"/>
            <a:ext cx="74009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¿PORQUÉ? : algoritmos caja blanca adecuados para n individuos (países), donde los individuos y las variables “x” (</a:t>
            </a:r>
            <a:r>
              <a:rPr lang="es-ES" b="1" dirty="0" err="1"/>
              <a:t>ODSs</a:t>
            </a:r>
            <a:r>
              <a:rPr lang="es-ES" b="1" dirty="0"/>
              <a:t>) e “y” (CC y TE) permanecen iguales a lo largo del tiempo.</a:t>
            </a:r>
          </a:p>
          <a:p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VENTAJAS: reduce la colinealidad, captura la heterogeneidad no observable, reflejan la dinámica y causalidad de </a:t>
            </a:r>
            <a:r>
              <a:rPr lang="es-ES" b="1" dirty="0" err="1"/>
              <a:t>Granger</a:t>
            </a:r>
            <a:r>
              <a:rPr lang="es-ES" b="1" dirty="0"/>
              <a:t> (causa-efecto), etc.</a:t>
            </a:r>
          </a:p>
          <a:p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MODELOS UTILIZADOS:</a:t>
            </a:r>
          </a:p>
          <a:p>
            <a:pPr marL="717550" lvl="5" indent="-285750">
              <a:buFont typeface="Wingdings" panose="05000000000000000000" pitchFamily="2" charset="2"/>
              <a:buChar char="§"/>
            </a:pPr>
            <a:r>
              <a:rPr lang="es-ES" b="1" dirty="0"/>
              <a:t>Regresión Agrupada (</a:t>
            </a:r>
            <a:r>
              <a:rPr lang="es-ES" b="1" dirty="0" err="1"/>
              <a:t>Pooled</a:t>
            </a:r>
            <a:r>
              <a:rPr lang="es-ES" b="1" dirty="0"/>
              <a:t> </a:t>
            </a:r>
            <a:r>
              <a:rPr lang="es-ES" b="1" dirty="0" err="1"/>
              <a:t>Regression</a:t>
            </a:r>
            <a:r>
              <a:rPr lang="es-ES" b="1" dirty="0"/>
              <a:t>): no recomendada ya que se violan condiciones de (Homocedasticidad) y (No autocorrelación). </a:t>
            </a:r>
          </a:p>
          <a:p>
            <a:pPr marL="717550" lvl="5" indent="-285750">
              <a:buFont typeface="Wingdings" panose="05000000000000000000" pitchFamily="2" charset="2"/>
              <a:buChar char="§"/>
            </a:pPr>
            <a:r>
              <a:rPr lang="es-ES" b="1" dirty="0"/>
              <a:t>Efectos fijos (</a:t>
            </a:r>
            <a:r>
              <a:rPr lang="es-ES" b="1" dirty="0" err="1"/>
              <a:t>Fixed</a:t>
            </a:r>
            <a:r>
              <a:rPr lang="es-ES" b="1" dirty="0"/>
              <a:t> </a:t>
            </a:r>
            <a:r>
              <a:rPr lang="es-ES" b="1" dirty="0" err="1"/>
              <a:t>Effects</a:t>
            </a:r>
            <a:r>
              <a:rPr lang="es-ES" b="1" dirty="0"/>
              <a:t> - FE): más adecuado tras test de </a:t>
            </a:r>
            <a:r>
              <a:rPr lang="es-ES" b="1" dirty="0" err="1"/>
              <a:t>Hausman</a:t>
            </a:r>
            <a:r>
              <a:rPr lang="es-ES" b="1" dirty="0"/>
              <a:t>.</a:t>
            </a:r>
          </a:p>
          <a:p>
            <a:pPr marL="717550" lvl="5" indent="-285750">
              <a:buFont typeface="Wingdings" panose="05000000000000000000" pitchFamily="2" charset="2"/>
              <a:buChar char="§"/>
            </a:pPr>
            <a:r>
              <a:rPr lang="es-ES" b="1" dirty="0"/>
              <a:t>Efectos aleatorios (</a:t>
            </a:r>
            <a:r>
              <a:rPr lang="es-ES" b="1" dirty="0" err="1"/>
              <a:t>Random</a:t>
            </a:r>
            <a:r>
              <a:rPr lang="es-ES" b="1" dirty="0"/>
              <a:t> </a:t>
            </a:r>
            <a:r>
              <a:rPr lang="es-ES" b="1" dirty="0" err="1"/>
              <a:t>Effects</a:t>
            </a:r>
            <a:r>
              <a:rPr lang="es-ES" b="1" dirty="0"/>
              <a:t> - RE)</a:t>
            </a:r>
          </a:p>
          <a:p>
            <a:endParaRPr lang="es-ES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602762" y="796296"/>
            <a:ext cx="4459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SE UTILIZAN DISTINTOS MODELOS</a:t>
            </a:r>
          </a:p>
          <a:p>
            <a:r>
              <a:rPr lang="es-ES" b="1" u="sng" dirty="0"/>
              <a:t>A.- Con modelos “Panel Data”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DD59AA-1776-4DA7-8086-CCB94155BB05}"/>
              </a:ext>
            </a:extLst>
          </p:cNvPr>
          <p:cNvSpPr txBox="1"/>
          <p:nvPr/>
        </p:nvSpPr>
        <p:spPr>
          <a:xfrm>
            <a:off x="7428270" y="4734075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Escalados</a:t>
            </a:r>
          </a:p>
        </p:txBody>
      </p:sp>
    </p:spTree>
    <p:extLst>
      <p:ext uri="{BB962C8B-B14F-4D97-AF65-F5344CB8AC3E}">
        <p14:creationId xmlns:p14="http://schemas.microsoft.com/office/powerpoint/2010/main" val="356097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871537" y="1104073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Tienen una </a:t>
            </a:r>
            <a:r>
              <a:rPr lang="es-ES" b="1" dirty="0" err="1"/>
              <a:t>correlacion</a:t>
            </a:r>
            <a:r>
              <a:rPr lang="es-ES" b="1" dirty="0"/>
              <a:t> &lt; 0.2 con </a:t>
            </a:r>
            <a:r>
              <a:rPr lang="es-ES" b="1" dirty="0" err="1"/>
              <a:t>Res_Nonhydro_Capita</a:t>
            </a:r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SDG15: “Vida de Ecosistemas Terrestres”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SDG14: “Visa Submarina”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SDG17: “Alianzas para lograr los objetivos”</a:t>
            </a:r>
          </a:p>
          <a:p>
            <a:r>
              <a:rPr lang="es-ES" b="1" dirty="0"/>
              <a:t>Los que más correlación tienen con </a:t>
            </a:r>
            <a:r>
              <a:rPr lang="es-ES" b="1" dirty="0" err="1"/>
              <a:t>Res_Nonhydro_Capita</a:t>
            </a:r>
            <a:r>
              <a:rPr lang="es-ES" b="1" dirty="0"/>
              <a:t> son:</a:t>
            </a:r>
          </a:p>
          <a:p>
            <a:endParaRPr lang="es-ES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602762" y="796296"/>
            <a:ext cx="445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CORRELACIONES: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DD59AA-1776-4DA7-8086-CCB94155BB05}"/>
              </a:ext>
            </a:extLst>
          </p:cNvPr>
          <p:cNvSpPr txBox="1"/>
          <p:nvPr/>
        </p:nvSpPr>
        <p:spPr>
          <a:xfrm>
            <a:off x="6148981" y="461096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Datos misma Escala</a:t>
            </a:r>
          </a:p>
          <a:p>
            <a:r>
              <a:rPr lang="es-ES" sz="1000" dirty="0"/>
              <a:t>Se transforma log(y):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C8FB193-C0F2-4426-BB64-A4D8E8DB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41" y="2489068"/>
            <a:ext cx="4104127" cy="25193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45E7A9-4C27-414E-9B4C-082066B3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68" y="2571750"/>
            <a:ext cx="4214844" cy="16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637175" y="1044428"/>
            <a:ext cx="7400925" cy="3970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/>
              <a:t>Con transformación logarítmica en la 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>
                <a:highlight>
                  <a:srgbClr val="FFFF00"/>
                </a:highlight>
              </a:rPr>
              <a:t>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/>
              <a:t>ESTÁ ALINEADO CON LOS RESULTADOS DE CLUSTERING Y APORTA INFO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/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637175" y="736651"/>
            <a:ext cx="689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5" indent="-285750">
              <a:buFont typeface="Wingdings" panose="05000000000000000000" pitchFamily="2" charset="2"/>
              <a:buChar char="§"/>
            </a:pPr>
            <a:r>
              <a:rPr lang="es-ES" b="1" dirty="0"/>
              <a:t>COEFICIENTES ESTADÍSTICAMENTE SIGNIFICATIVOS (p-</a:t>
            </a:r>
            <a:r>
              <a:rPr lang="es-ES" b="1" dirty="0" err="1"/>
              <a:t>value</a:t>
            </a:r>
            <a:r>
              <a:rPr lang="es-ES" b="1" dirty="0"/>
              <a:t> &lt; 0.05):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02C5CE-95DD-4A34-B56F-16B5314DD761}"/>
              </a:ext>
            </a:extLst>
          </p:cNvPr>
          <p:cNvSpPr txBox="1"/>
          <p:nvPr/>
        </p:nvSpPr>
        <p:spPr>
          <a:xfrm>
            <a:off x="5500686" y="3543299"/>
            <a:ext cx="26717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000000"/>
                </a:solidFill>
                <a:effectLst/>
                <a:latin typeface="ff-dagny-web-pro"/>
              </a:rPr>
              <a:t>Coef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 0.0579-&gt; (exp(0.0579) – 1) * 100 = 5.9%. </a:t>
            </a:r>
          </a:p>
          <a:p>
            <a:r>
              <a:rPr lang="en-US" sz="1000" b="0" i="0" dirty="0" err="1">
                <a:solidFill>
                  <a:srgbClr val="000000"/>
                </a:solidFill>
                <a:effectLst/>
                <a:latin typeface="ff-dagny-web-pro"/>
              </a:rPr>
              <a:t>Cada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ff-dagny-web-pro"/>
              </a:rPr>
              <a:t>aumento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 de la x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ff-dagny-web-pro"/>
              </a:rPr>
              <a:t>i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, y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ff-dagny-web-pro"/>
              </a:rPr>
              <a:t>aumenta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 5.9%.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B5EA99-E2EC-46AA-B26B-FA0E3DA4E0B5}"/>
              </a:ext>
            </a:extLst>
          </p:cNvPr>
          <p:cNvSpPr txBox="1"/>
          <p:nvPr/>
        </p:nvSpPr>
        <p:spPr>
          <a:xfrm>
            <a:off x="2543174" y="1614142"/>
            <a:ext cx="3356333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/>
              <a:t>	</a:t>
            </a:r>
            <a:endParaRPr lang="es-ES" dirty="0"/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1211148-BAEE-438A-BAFE-0D1B4653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21" y="1579707"/>
            <a:ext cx="4093968" cy="25193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3E5A98-BA88-4033-A5DF-EEB5481BF7B8}"/>
              </a:ext>
            </a:extLst>
          </p:cNvPr>
          <p:cNvSpPr txBox="1"/>
          <p:nvPr/>
        </p:nvSpPr>
        <p:spPr>
          <a:xfrm>
            <a:off x="5500686" y="3852851"/>
            <a:ext cx="1223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ff-dagny-web-pro"/>
              </a:rPr>
              <a:t>Datos misma Escala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632E405-27ED-4A9C-B727-437428BF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46" y="1658902"/>
            <a:ext cx="4214844" cy="16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4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291662" y="402700"/>
            <a:ext cx="4072188" cy="29098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AGENDA</a:t>
            </a:r>
            <a:endParaRPr dirty="0"/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2016125" y="1219575"/>
            <a:ext cx="577594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1.-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CONTEXTO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2.-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OBJETIVOS PROYECTO ML</a:t>
            </a:r>
          </a:p>
          <a:p>
            <a:pPr marL="358775" lvl="0" indent="0">
              <a:buClr>
                <a:schemeClr val="dk1"/>
              </a:buClr>
              <a:buSzPts val="1100"/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2.1 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PREDICCIÓN</a:t>
            </a:r>
          </a:p>
          <a:p>
            <a:pPr marL="3587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2.2.-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SEGMENTACIÓN</a:t>
            </a:r>
          </a:p>
          <a:p>
            <a:pPr marL="3587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2.3.-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ANÁLISIS COEFICIENTES Y DIRECCIÓN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3.-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RESULTADOS Y CONCLUSIONES</a:t>
            </a:r>
            <a:endParaRPr lang="es-ES" dirty="0"/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960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B.- Con modelo “</a:t>
            </a:r>
            <a:r>
              <a:rPr lang="it-IT" b="1" u="sng" dirty="0"/>
              <a:t>RandomForest Regression</a:t>
            </a:r>
            <a:r>
              <a:rPr lang="es-ES" b="1" u="sng" dirty="0"/>
              <a:t>”</a:t>
            </a:r>
          </a:p>
          <a:p>
            <a:endParaRPr lang="es-ES" b="1" u="sng" dirty="0"/>
          </a:p>
          <a:p>
            <a:r>
              <a:rPr lang="es-ES" dirty="0"/>
              <a:t>Coeficiente determinación Train: 0.76 / MAE Train: 230.24</a:t>
            </a:r>
          </a:p>
          <a:p>
            <a:r>
              <a:rPr lang="es-ES" dirty="0"/>
              <a:t>Coeficiente determinación Test: 0.46 / MAE Test: 282.64</a:t>
            </a:r>
          </a:p>
          <a:p>
            <a:endParaRPr lang="es-ES" b="1" u="sng" dirty="0"/>
          </a:p>
          <a:p>
            <a:endParaRPr lang="es-ES" b="1" u="sng" dirty="0"/>
          </a:p>
        </p:txBody>
      </p:sp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3BF4FF42-8789-4B60-8967-638CBC65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98" y="2202452"/>
            <a:ext cx="3230476" cy="2133333"/>
          </a:xfrm>
          <a:prstGeom prst="rect">
            <a:avLst/>
          </a:prstGeom>
        </p:spPr>
      </p:pic>
      <p:pic>
        <p:nvPicPr>
          <p:cNvPr id="10" name="Imagen 9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69B7855C-74AB-4850-BEFF-562231AB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763" y="2202453"/>
            <a:ext cx="3230476" cy="213333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19912F8-6960-4FBC-849C-20B4CBDAF94D}"/>
              </a:ext>
            </a:extLst>
          </p:cNvPr>
          <p:cNvSpPr txBox="1"/>
          <p:nvPr/>
        </p:nvSpPr>
        <p:spPr>
          <a:xfrm>
            <a:off x="3402705" y="4580186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SDG7 y SDG9 importante</a:t>
            </a:r>
          </a:p>
        </p:txBody>
      </p:sp>
    </p:spTree>
    <p:extLst>
      <p:ext uri="{BB962C8B-B14F-4D97-AF65-F5344CB8AC3E}">
        <p14:creationId xmlns:p14="http://schemas.microsoft.com/office/powerpoint/2010/main" val="2229195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B.- Con modelo “</a:t>
            </a:r>
            <a:r>
              <a:rPr lang="it-IT" b="1" u="sng" dirty="0"/>
              <a:t>RandomForest Regression</a:t>
            </a:r>
            <a:r>
              <a:rPr lang="es-ES" b="1" u="sng" dirty="0"/>
              <a:t>” - SHAP (cont.)</a:t>
            </a:r>
          </a:p>
          <a:p>
            <a:endParaRPr lang="es-ES" b="1" u="sng" dirty="0"/>
          </a:p>
          <a:p>
            <a:endParaRPr lang="es-ES" b="1" u="sng" dirty="0"/>
          </a:p>
          <a:p>
            <a:endParaRPr lang="es-ES" b="1" u="sng"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8007AC7-67AE-4C1F-BD2C-D7B888F8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4" y="1272803"/>
            <a:ext cx="3377778" cy="3746032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2690BAF-2B75-49E2-82A5-5F0E14CC6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68" y="2990547"/>
            <a:ext cx="2697143" cy="655238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9710B59-5139-43D4-A566-B91D268A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468" y="1663329"/>
            <a:ext cx="2697143" cy="6552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DD29C94-0736-4B22-AD9C-9395359AB3E4}"/>
              </a:ext>
            </a:extLst>
          </p:cNvPr>
          <p:cNvSpPr txBox="1"/>
          <p:nvPr/>
        </p:nvSpPr>
        <p:spPr>
          <a:xfrm>
            <a:off x="4152900" y="3887572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SDG12 Coeficiente Negativo</a:t>
            </a:r>
          </a:p>
        </p:txBody>
      </p:sp>
    </p:spTree>
    <p:extLst>
      <p:ext uri="{BB962C8B-B14F-4D97-AF65-F5344CB8AC3E}">
        <p14:creationId xmlns:p14="http://schemas.microsoft.com/office/powerpoint/2010/main" val="1684697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C.- Con modelo “</a:t>
            </a:r>
            <a:r>
              <a:rPr lang="it-IT" b="1" u="sng" dirty="0"/>
              <a:t>XGBRegressor Regression</a:t>
            </a:r>
            <a:r>
              <a:rPr lang="es-ES" b="1" u="sng" dirty="0"/>
              <a:t>”</a:t>
            </a:r>
          </a:p>
          <a:p>
            <a:endParaRPr lang="es-ES" b="1" u="sng" dirty="0"/>
          </a:p>
          <a:p>
            <a:r>
              <a:rPr lang="es-ES" dirty="0"/>
              <a:t>Coeficiente determinación Train: 0.36 / MAE Train: 434.72</a:t>
            </a:r>
          </a:p>
          <a:p>
            <a:r>
              <a:rPr lang="es-ES" dirty="0"/>
              <a:t>Coeficiente determinación Test: 0.69 / MAE Test: 263.61</a:t>
            </a:r>
            <a:endParaRPr lang="es-ES" b="1" u="sng" dirty="0"/>
          </a:p>
          <a:p>
            <a:endParaRPr lang="es-ES" b="1" u="sng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9912F8-6960-4FBC-849C-20B4CBDAF94D}"/>
              </a:ext>
            </a:extLst>
          </p:cNvPr>
          <p:cNvSpPr txBox="1"/>
          <p:nvPr/>
        </p:nvSpPr>
        <p:spPr>
          <a:xfrm>
            <a:off x="3402705" y="4580186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SDG16 y SDG9 importante</a:t>
            </a:r>
          </a:p>
        </p:txBody>
      </p:sp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FD5E2ED9-314D-418E-B9D0-8EB5A9084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22" y="2117702"/>
            <a:ext cx="3230476" cy="2133333"/>
          </a:xfrm>
          <a:prstGeom prst="rect">
            <a:avLst/>
          </a:prstGeom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2C7ED2CA-2896-40FF-9E86-49047EC1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34" y="2117702"/>
            <a:ext cx="3230476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32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B.- Con modelo “</a:t>
            </a:r>
            <a:r>
              <a:rPr lang="it-IT" b="1" u="sng" dirty="0"/>
              <a:t>XGBRegressor Regression</a:t>
            </a:r>
            <a:r>
              <a:rPr lang="es-ES" b="1" u="sng" dirty="0"/>
              <a:t>” – SHAP (cont.)</a:t>
            </a:r>
          </a:p>
          <a:p>
            <a:endParaRPr lang="es-ES" b="1" u="sng" dirty="0"/>
          </a:p>
          <a:p>
            <a:endParaRPr lang="es-ES" b="1" u="sng" dirty="0"/>
          </a:p>
          <a:p>
            <a:endParaRPr lang="es-ES" b="1" u="sng"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8007AC7-67AE-4C1F-BD2C-D7B888F8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4" y="1272803"/>
            <a:ext cx="3377778" cy="3746032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2690BAF-2B75-49E2-82A5-5F0E14CC6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68" y="2990547"/>
            <a:ext cx="2697143" cy="655238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9710B59-5139-43D4-A566-B91D268A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468" y="1663329"/>
            <a:ext cx="2697143" cy="6552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DD29C94-0736-4B22-AD9C-9395359AB3E4}"/>
              </a:ext>
            </a:extLst>
          </p:cNvPr>
          <p:cNvSpPr txBox="1"/>
          <p:nvPr/>
        </p:nvSpPr>
        <p:spPr>
          <a:xfrm>
            <a:off x="4152900" y="3887572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SDG12 Coeficiente Negativo</a:t>
            </a:r>
          </a:p>
        </p:txBody>
      </p:sp>
    </p:spTree>
    <p:extLst>
      <p:ext uri="{BB962C8B-B14F-4D97-AF65-F5344CB8AC3E}">
        <p14:creationId xmlns:p14="http://schemas.microsoft.com/office/powerpoint/2010/main" val="1576003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D.- Con modelo “</a:t>
            </a:r>
            <a:r>
              <a:rPr lang="it-IT" b="1" u="sng" dirty="0"/>
              <a:t>PCAs</a:t>
            </a:r>
            <a:r>
              <a:rPr lang="es-ES" b="1" u="sng" dirty="0"/>
              <a:t>”</a:t>
            </a:r>
          </a:p>
          <a:p>
            <a:endParaRPr lang="es-ES" b="1" u="sng" dirty="0"/>
          </a:p>
          <a:p>
            <a:r>
              <a:rPr lang="es-ES" dirty="0"/>
              <a:t>Porcentaje de varianza explicada acumulada 0.70 con </a:t>
            </a:r>
            <a:r>
              <a:rPr lang="es-ES" dirty="0" err="1"/>
              <a:t>n_components</a:t>
            </a:r>
            <a:r>
              <a:rPr lang="es-ES" dirty="0"/>
              <a:t>=3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9912F8-6960-4FBC-849C-20B4CBDAF94D}"/>
              </a:ext>
            </a:extLst>
          </p:cNvPr>
          <p:cNvSpPr txBox="1"/>
          <p:nvPr/>
        </p:nvSpPr>
        <p:spPr>
          <a:xfrm>
            <a:off x="2440493" y="4090115"/>
            <a:ext cx="485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PC1 agrupa SDG12 y SDG13 (0.55 de varianza explicada)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72CC6675-0D55-404B-A315-02B3AAE0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4" y="1839400"/>
            <a:ext cx="7671111" cy="17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46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1989525" y="2153272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3.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RESULTADOS Y CONCLUSIONES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912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27382" y="296305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¿Qué se ha encontrado de interés para el  negocio ? (1/2)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30C39A-BF4A-4244-A163-70005A7A480C}"/>
              </a:ext>
            </a:extLst>
          </p:cNvPr>
          <p:cNvSpPr txBox="1"/>
          <p:nvPr/>
        </p:nvSpPr>
        <p:spPr>
          <a:xfrm>
            <a:off x="602762" y="1156873"/>
            <a:ext cx="8126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MODELOS: Es factible realizar modelos que predigan “cambio climático y transición energética” a partir de SDG?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92803E-6888-4734-9B7E-48A8CDF40367}"/>
              </a:ext>
            </a:extLst>
          </p:cNvPr>
          <p:cNvSpPr txBox="1"/>
          <p:nvPr/>
        </p:nvSpPr>
        <p:spPr>
          <a:xfrm>
            <a:off x="2701365" y="1931038"/>
            <a:ext cx="402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ESTE GRAN RETO GLOBAL ES ALCAZABLE</a:t>
            </a:r>
          </a:p>
          <a:p>
            <a:endParaRPr lang="es-ES" dirty="0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58DAC64E-92FD-4DC5-8A09-A3C2484C2711}"/>
              </a:ext>
            </a:extLst>
          </p:cNvPr>
          <p:cNvSpPr/>
          <p:nvPr/>
        </p:nvSpPr>
        <p:spPr>
          <a:xfrm>
            <a:off x="4572000" y="1667435"/>
            <a:ext cx="370541" cy="179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A6BEB97-4C92-4300-B1B7-85FC7D557BF3}"/>
              </a:ext>
            </a:extLst>
          </p:cNvPr>
          <p:cNvSpPr txBox="1"/>
          <p:nvPr/>
        </p:nvSpPr>
        <p:spPr>
          <a:xfrm>
            <a:off x="602762" y="2357291"/>
            <a:ext cx="812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SEGMENTACIÓN, ANÁLISIS COEFICIENTES Y DIRECCIÓN :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79FD8-C981-4CAB-9A28-ADFE0C82CE90}"/>
              </a:ext>
            </a:extLst>
          </p:cNvPr>
          <p:cNvSpPr txBox="1"/>
          <p:nvPr/>
        </p:nvSpPr>
        <p:spPr>
          <a:xfrm>
            <a:off x="980971" y="2665068"/>
            <a:ext cx="7552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SDG4 “Educación de Calidad”: es el Objetivo MAS RELEVANTE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SDG17 “Alianzas para lograr los objetivos”: movilizar recursos para desarrollar países subdesarrollados. BAJA RELEVANCIA E INGENUIDAD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9E10F1-8600-4DAE-85B4-5D4F0353CB2D}"/>
              </a:ext>
            </a:extLst>
          </p:cNvPr>
          <p:cNvSpPr txBox="1"/>
          <p:nvPr/>
        </p:nvSpPr>
        <p:spPr>
          <a:xfrm>
            <a:off x="1644541" y="3415261"/>
            <a:ext cx="6445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“Gobernanza global imperfecta“: no existe contrapesos a las desigualdades entre países desarrollados y en desarrollo.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“Trampa de los países no desarrollados”</a:t>
            </a:r>
          </a:p>
        </p:txBody>
      </p:sp>
    </p:spTree>
    <p:extLst>
      <p:ext uri="{BB962C8B-B14F-4D97-AF65-F5344CB8AC3E}">
        <p14:creationId xmlns:p14="http://schemas.microsoft.com/office/powerpoint/2010/main" val="317001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27382" y="296305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¿Qué se ha encontrado de interés para el  negocio ? (2/2)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A6BEB97-4C92-4300-B1B7-85FC7D557BF3}"/>
              </a:ext>
            </a:extLst>
          </p:cNvPr>
          <p:cNvSpPr txBox="1"/>
          <p:nvPr/>
        </p:nvSpPr>
        <p:spPr>
          <a:xfrm>
            <a:off x="649974" y="955364"/>
            <a:ext cx="812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SEGMENTACIÓN, ANÁLISIS COEFICIENTES Y DIRECCIÓN(cont.):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79FD8-C981-4CAB-9A28-ADFE0C82CE90}"/>
              </a:ext>
            </a:extLst>
          </p:cNvPr>
          <p:cNvSpPr txBox="1"/>
          <p:nvPr/>
        </p:nvSpPr>
        <p:spPr>
          <a:xfrm>
            <a:off x="1082571" y="1263141"/>
            <a:ext cx="7552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SDG9 “Industria, innovación e infraestructura”</a:t>
            </a:r>
          </a:p>
          <a:p>
            <a:pPr marL="896938" lvl="1" indent="-358775">
              <a:buFont typeface="Wingdings" panose="05000000000000000000" pitchFamily="2" charset="2"/>
              <a:buChar char="§"/>
            </a:pPr>
            <a:r>
              <a:rPr lang="es-ES" b="1" dirty="0"/>
              <a:t>Importancia de la “aglomeración” industrial, clúster tecnológicos,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SDG12 “Producción y Consumo Responsable” y SDG13 “Acción por el Clima” se oponen al “cambio climático y transición energética”.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s-ES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50B16A-E432-4C49-94C4-DCE7D65EDAFB}"/>
              </a:ext>
            </a:extLst>
          </p:cNvPr>
          <p:cNvSpPr txBox="1"/>
          <p:nvPr/>
        </p:nvSpPr>
        <p:spPr>
          <a:xfrm>
            <a:off x="1635875" y="2218237"/>
            <a:ext cx="6445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Necesidad de desvincular el SDG 12 y SDG 13 del modelo socioeconómico y ambiental actual se basa en sistemas heredados de producción y consumo de combustibles fósiles. Ejemplo: </a:t>
            </a:r>
          </a:p>
          <a:p>
            <a:pPr marL="808038" indent="-182563">
              <a:buFont typeface="Wingdings" panose="05000000000000000000" pitchFamily="2" charset="2"/>
              <a:buChar char="§"/>
            </a:pPr>
            <a:r>
              <a:rPr lang="es-ES" b="1" dirty="0"/>
              <a:t>Tasa de producción de plástico mundial basada en combustibles fósiles.</a:t>
            </a:r>
          </a:p>
          <a:p>
            <a:pPr marL="808038" indent="-182563">
              <a:buFont typeface="Wingdings" panose="05000000000000000000" pitchFamily="2" charset="2"/>
              <a:buChar char="§"/>
            </a:pPr>
            <a:r>
              <a:rPr lang="es-ES" b="1" dirty="0"/>
              <a:t>Petro-estados y subsidios a los combustibles fósiles.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“Falsa hipocresía“: se puede invertir en “transición energética” y estar contaminando con combustibles fósiles mucho mas en el balance neto.</a:t>
            </a:r>
          </a:p>
        </p:txBody>
      </p:sp>
    </p:spTree>
    <p:extLst>
      <p:ext uri="{BB962C8B-B14F-4D97-AF65-F5344CB8AC3E}">
        <p14:creationId xmlns:p14="http://schemas.microsoft.com/office/powerpoint/2010/main" val="403884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1313736" y="1167942"/>
            <a:ext cx="4725000" cy="8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557" name="Google Shape;557;p34"/>
          <p:cNvSpPr txBox="1">
            <a:spLocks noGrp="1"/>
          </p:cNvSpPr>
          <p:nvPr>
            <p:ph type="subTitle" idx="4294967295"/>
          </p:nvPr>
        </p:nvSpPr>
        <p:spPr>
          <a:xfrm>
            <a:off x="1356746" y="2229002"/>
            <a:ext cx="5818754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en" dirty="0"/>
              <a:t>@</a:t>
            </a:r>
            <a:r>
              <a:rPr lang="es-ES" dirty="0"/>
              <a:t>MiguelChamochin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s-ES" dirty="0"/>
              <a:t>mchamochin@miguelchamochin.com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212F49-9012-43B0-9722-967B334D5F3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Cabeza de un hombre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3B87B032-5372-43C9-8DE6-055318F6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"/>
            <a:ext cx="9144000" cy="51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4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1.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CONTEXTO</a:t>
            </a:r>
            <a:endParaRPr dirty="0"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7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1319142" y="360569"/>
            <a:ext cx="8026308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son los Objetivos de Desarrollo Sostenible?</a:t>
            </a:r>
            <a:endParaRPr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876300" y="1295400"/>
            <a:ext cx="7400925" cy="326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0E3825-D26D-48B3-94D2-8F4681D7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3" y="1161990"/>
            <a:ext cx="8429687" cy="33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2.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OBJETIVOS PROYECTO ML</a:t>
            </a:r>
            <a:endParaRPr dirty="0"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97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558846" y="434311"/>
            <a:ext cx="8026308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¿</a:t>
            </a:r>
            <a:r>
              <a:rPr lang="es-ES" sz="18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Cuál es el objetivo del proyecto encargado?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1588138" y="2092468"/>
            <a:ext cx="5817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“ESTUDIAR LA RELACIÓN DE LOS </a:t>
            </a:r>
          </a:p>
          <a:p>
            <a:pPr algn="ctr"/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OBJETIVOS DEL DESARROLLO SOSTENIBLE</a:t>
            </a:r>
          </a:p>
          <a:p>
            <a:pPr algn="ctr"/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CON EL CAMBIO CLIMÁTICO Y LA TRANSICIÓN ENERGÉTICA”</a:t>
            </a:r>
          </a:p>
        </p:txBody>
      </p:sp>
    </p:spTree>
    <p:extLst>
      <p:ext uri="{BB962C8B-B14F-4D97-AF65-F5344CB8AC3E}">
        <p14:creationId xmlns:p14="http://schemas.microsoft.com/office/powerpoint/2010/main" val="298316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247426" y="350879"/>
            <a:ext cx="8350884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¿</a:t>
            </a:r>
            <a:r>
              <a:rPr lang="es-ES" sz="18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Para qué necesitamos distintos modelos ML con este objetivo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? (1/2)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488462" y="1604685"/>
            <a:ext cx="7400925" cy="284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.- PREDICCIÓN: ¿Existen modelos que permitan predecir el “cambio climático y transición energética” a partir de los ODS?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 Pipeline PCA KNN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Pipeline PCA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Pipeline PCA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DecissionTree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 Pipeline PCA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XGBRegressor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.- SEGMENTACIÓN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ODSs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¿ CUALES SON LOS ODS MAS RELEVANTES?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Modelos </a:t>
            </a:r>
            <a:r>
              <a:rPr lang="es-E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KMeans</a:t>
            </a:r>
            <a:r>
              <a:rPr lang="es-E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endParaRPr lang="es-E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1450487" y="991255"/>
            <a:ext cx="5817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… PARA RESPONDER PREGUNTAS RELATIVAS A…</a:t>
            </a:r>
          </a:p>
        </p:txBody>
      </p:sp>
    </p:spTree>
    <p:extLst>
      <p:ext uri="{BB962C8B-B14F-4D97-AF65-F5344CB8AC3E}">
        <p14:creationId xmlns:p14="http://schemas.microsoft.com/office/powerpoint/2010/main" val="354161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536087" y="1666505"/>
            <a:ext cx="7400925" cy="235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.- ANÁLISIS COEFICIENTES Y DIRECCIÓN:  ¿Ayuda un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ODSs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alcanzar o impedir el “cambio climático y la transición energética” ?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Lineal Polinomial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Vector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Decission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Trees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PCAs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Modelo Panel Data </a:t>
            </a:r>
            <a:r>
              <a:rPr lang="es-E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345;p17">
            <a:extLst>
              <a:ext uri="{FF2B5EF4-FFF2-40B4-BE49-F238E27FC236}">
                <a16:creationId xmlns:a16="http://schemas.microsoft.com/office/drawing/2014/main" id="{AC956F8A-2F02-487E-81AE-2E58C6DB5876}"/>
              </a:ext>
            </a:extLst>
          </p:cNvPr>
          <p:cNvSpPr txBox="1">
            <a:spLocks/>
          </p:cNvSpPr>
          <p:nvPr/>
        </p:nvSpPr>
        <p:spPr>
          <a:xfrm>
            <a:off x="247426" y="350879"/>
            <a:ext cx="8350884" cy="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¿</a:t>
            </a:r>
            <a:r>
              <a:rPr lang="es-ES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Para qué necesitamos distintos modelos ML con este objetivo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? (2/2)</a:t>
            </a:r>
          </a:p>
        </p:txBody>
      </p:sp>
    </p:spTree>
    <p:extLst>
      <p:ext uri="{BB962C8B-B14F-4D97-AF65-F5344CB8AC3E}">
        <p14:creationId xmlns:p14="http://schemas.microsoft.com/office/powerpoint/2010/main" val="3101427266"/>
      </p:ext>
    </p:extLst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1413</Words>
  <Application>Microsoft Office PowerPoint</Application>
  <PresentationFormat>Presentación en pantalla (16:9)</PresentationFormat>
  <Paragraphs>196</Paragraphs>
  <Slides>28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Arial</vt:lpstr>
      <vt:lpstr>Poppins</vt:lpstr>
      <vt:lpstr>Calibri</vt:lpstr>
      <vt:lpstr>Google Sans</vt:lpstr>
      <vt:lpstr>Montserrat</vt:lpstr>
      <vt:lpstr>Wingdings</vt:lpstr>
      <vt:lpstr>Montserrat Light</vt:lpstr>
      <vt:lpstr>ff-dagny-web-pro</vt:lpstr>
      <vt:lpstr>Symbol</vt:lpstr>
      <vt:lpstr>Volsce template</vt:lpstr>
      <vt:lpstr>"Conectando los Objetivos de Desarrollo Sostenible con el cambio climático y la transición energética"</vt:lpstr>
      <vt:lpstr>AGENDA</vt:lpstr>
      <vt:lpstr>Presentación de PowerPoint</vt:lpstr>
      <vt:lpstr>1. CONTEXTO</vt:lpstr>
      <vt:lpstr>¿Qué son los Objetivos de Desarrollo Sostenible?</vt:lpstr>
      <vt:lpstr>2. OBJETIVOS PROYECTO ML</vt:lpstr>
      <vt:lpstr>¿Cuál es el objetivo del proyecto encargado?</vt:lpstr>
      <vt:lpstr>¿ Para qué necesitamos distintos modelos ML con este objetivo? (1/2)</vt:lpstr>
      <vt:lpstr>Presentación de PowerPoint</vt:lpstr>
      <vt:lpstr>2.1 PREDICCIÓN</vt:lpstr>
      <vt:lpstr>¿Existen modelos predigan “cambio climático y transición energética” con ODS? (1/2)</vt:lpstr>
      <vt:lpstr>¿Existen modelos predigan “cambio climático y transición energética” con ODS? (2/2)</vt:lpstr>
      <vt:lpstr>2.2 SEGMENTACIÓN</vt:lpstr>
      <vt:lpstr>¿CUALES SON LOS ODS MAS RELEVANTES? </vt:lpstr>
      <vt:lpstr>¿Qué relación existe entre ODS vs cambio climático y transición energética? </vt:lpstr>
      <vt:lpstr>2.3 ANÁLISIS COEFICIENTES Y DIRECCIÓN</vt:lpstr>
      <vt:lpstr>¿Ayuda un ODSs a alcanzar o impedir  el “cambio climático y la transición energética”? </vt:lpstr>
      <vt:lpstr>¿Ayuda un ODSs a alcanzar o impedir  el “cambio climático y la transición energética”? </vt:lpstr>
      <vt:lpstr>¿Ayuda un ODSs a alcanzar o impedir  el “cambio climático y la transición energética”? </vt:lpstr>
      <vt:lpstr>¿Ayuda un ODSs a alcanzar o impedir  el “cambio climático y la transición energética”?</vt:lpstr>
      <vt:lpstr>¿Ayuda un ODSs a alcanzar o impedir  el “cambio climático y la transición energética”? </vt:lpstr>
      <vt:lpstr>¿Ayuda un ODSs a alcanzar o impedir  el “cambio climático y la transición energética”?</vt:lpstr>
      <vt:lpstr>¿Ayuda un ODSs a alcanzar o impedir  el “cambio climático y la transición energética”? </vt:lpstr>
      <vt:lpstr>¿Ayuda un ODSs a alcanzar o impedir  el “cambio climático y la transición energética”?</vt:lpstr>
      <vt:lpstr>3. RESULTADOS Y CONCLUSIONES</vt:lpstr>
      <vt:lpstr>¿Qué se ha encontrado de interés para el  negocio ? (1/2)</vt:lpstr>
      <vt:lpstr>¿Qué se ha encontrado de interés para el  negocio ? (2/2)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promoting international public and private investments in sustainable  infrastructures</dc:title>
  <dc:creator>mangel</dc:creator>
  <cp:lastModifiedBy>Miguel Angel Chamochin Gomez</cp:lastModifiedBy>
  <cp:revision>125</cp:revision>
  <cp:lastPrinted>2022-04-20T11:07:34Z</cp:lastPrinted>
  <dcterms:modified xsi:type="dcterms:W3CDTF">2023-05-04T12:43:51Z</dcterms:modified>
</cp:coreProperties>
</file>